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81" r:id="rId4"/>
    <p:sldId id="258" r:id="rId5"/>
    <p:sldId id="272" r:id="rId6"/>
    <p:sldId id="273" r:id="rId7"/>
    <p:sldId id="259" r:id="rId8"/>
    <p:sldId id="260" r:id="rId9"/>
    <p:sldId id="274" r:id="rId10"/>
    <p:sldId id="278" r:id="rId11"/>
    <p:sldId id="275" r:id="rId12"/>
    <p:sldId id="276" r:id="rId13"/>
    <p:sldId id="261" r:id="rId14"/>
    <p:sldId id="262" r:id="rId15"/>
    <p:sldId id="277" r:id="rId16"/>
    <p:sldId id="279" r:id="rId17"/>
    <p:sldId id="263" r:id="rId18"/>
    <p:sldId id="264" r:id="rId19"/>
    <p:sldId id="265" r:id="rId20"/>
    <p:sldId id="266" r:id="rId21"/>
    <p:sldId id="280" r:id="rId22"/>
    <p:sldId id="267" r:id="rId23"/>
    <p:sldId id="268" r:id="rId24"/>
    <p:sldId id="270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398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26CDA-099E-421D-8BA8-7AEF5BF3CE7A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06C0A-59AB-461E-A437-3E1982CF8F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6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6C0A-59AB-461E-A437-3E1982CF8FF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CEE57-1506-4199-9CC1-00CB41A81D2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8915-9FCA-4FB2-A18D-763624556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13"/>
          <p:cNvSpPr/>
          <p:nvPr/>
        </p:nvSpPr>
        <p:spPr>
          <a:xfrm rot="19408497">
            <a:off x="-589112" y="796905"/>
            <a:ext cx="2989530" cy="1500198"/>
          </a:xfrm>
          <a:prstGeom prst="triangle">
            <a:avLst>
              <a:gd name="adj" fmla="val 50000"/>
            </a:avLst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Решение  заданий  ГИА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Модуль Геометрия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2616512">
            <a:off x="7429520" y="357166"/>
            <a:ext cx="914400" cy="1785950"/>
          </a:xfrm>
          <a:prstGeom prst="rtTriangle">
            <a:avLst/>
          </a:prstGeom>
          <a:blipFill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 rot="1823057">
            <a:off x="6212810" y="309905"/>
            <a:ext cx="1485963" cy="959506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 rot="20099298">
            <a:off x="7067917" y="3682602"/>
            <a:ext cx="1778472" cy="1467338"/>
          </a:xfrm>
          <a:prstGeom prst="hex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1594574">
            <a:off x="7691801" y="4429286"/>
            <a:ext cx="1245978" cy="1216152"/>
          </a:xfrm>
          <a:prstGeom prst="trapezoid">
            <a:avLst/>
          </a:prstGeom>
          <a:solidFill>
            <a:schemeClr val="accent2">
              <a:lumMod val="60000"/>
              <a:lumOff val="40000"/>
              <a:alpha val="9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914400" cy="914400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1000100" y="0"/>
            <a:ext cx="914400" cy="914400"/>
          </a:xfrm>
          <a:prstGeom prst="star7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524933">
            <a:off x="6880079" y="3966048"/>
            <a:ext cx="1528601" cy="1346364"/>
          </a:xfrm>
          <a:prstGeom prst="rtTriangle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357166"/>
            <a:ext cx="1057276" cy="1428760"/>
          </a:xfrm>
          <a:prstGeom prst="ellipse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равнобедренную трапецию, основания которой равны 7 и 8, а боковая сторона равна 6, можно вписать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вокруг трапеции можно описать окружность, то эта трапеция является равнобедренной.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Вокруг любого ромба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Внутренний угол правильного пятиугольника равен 108.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24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00298" y="55721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Правильным многоугольником называется выпуклый многоугольник, у которого все стороны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Сторона правильного шестиугольника  равна радиусу, описанной около него окружности.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Каждая точка биссектрисы угла треугольника равноудалена от его сторон.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23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643174" y="55721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параллелограмме АВ</a:t>
            </a:r>
            <a:r>
              <a:rPr lang="en-US" b="1" dirty="0" smtClean="0">
                <a:solidFill>
                  <a:schemeClr val="tx1"/>
                </a:solidFill>
              </a:rPr>
              <a:t>CD</a:t>
            </a:r>
            <a:r>
              <a:rPr lang="ru-RU" b="1" dirty="0" smtClean="0">
                <a:solidFill>
                  <a:schemeClr val="tx1"/>
                </a:solidFill>
              </a:rPr>
              <a:t>, в котором АВ=7,  ВС =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10, </a:t>
            </a:r>
            <a:r>
              <a:rPr lang="en-US" b="1" dirty="0" smtClean="0">
                <a:solidFill>
                  <a:schemeClr val="tx1"/>
                </a:solidFill>
              </a:rPr>
              <a:t>BD=</a:t>
            </a:r>
            <a:r>
              <a:rPr lang="ru-RU" b="1" dirty="0" smtClean="0">
                <a:solidFill>
                  <a:schemeClr val="tx1"/>
                </a:solidFill>
              </a:rPr>
              <a:t>3, угол А острый.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круге радиуса 4 отмечен сектор, площадь которого равна 2</a:t>
            </a:r>
            <a:r>
              <a:rPr lang="ru-RU" b="1" dirty="0" smtClean="0">
                <a:solidFill>
                  <a:schemeClr val="tx1"/>
                </a:solidFill>
                <a:sym typeface="Symbol"/>
              </a:rPr>
              <a:t>, то длина дуги этого сектора равна 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sym typeface="Symbol"/>
              </a:rPr>
              <a:t>Если многоугольник имеет центр симметрии, то число его вершин четно.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sym typeface="Symbol"/>
              </a:rPr>
              <a:t>Площадь круга радиуса 3/ равна 9.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  <a:sym typeface="Symbol"/>
              </a:rPr>
              <a:t>Ответ:23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643174" y="5572140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</a:t>
            </a:r>
            <a:r>
              <a:rPr lang="ru-RU" sz="3600" b="1" u="sng" dirty="0" smtClean="0">
                <a:solidFill>
                  <a:srgbClr val="C00000"/>
                </a:solidFill>
              </a:rPr>
              <a:t>НЕВЕРНЫХ</a:t>
            </a:r>
            <a:r>
              <a:rPr lang="ru-RU" sz="3600" b="1" dirty="0" smtClean="0">
                <a:solidFill>
                  <a:srgbClr val="C00000"/>
                </a:solidFill>
              </a:rPr>
              <a:t> 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равнобедренном треугольнике все высоты равны.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квадрате диагональ равна стороне.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центральные углы равны, то равны и дуги, на которые они опираются.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Сумма углов прямоугольного треугольника равна 90.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124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71736" y="521495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прямые, содержащие высоты треугольника, пересекаются в одной точке.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окружности, описанной около окружности, лежит на пересечении медиан.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Вписанный угол равен половине дуги , на которую он опирается.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параллелограмма равна произведению основания и высоты, проведенной к нему.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134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594360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площадь прямоугольника равна половине произведения его диагоналей, то этот прямоугольник является квадратом.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Треугольник с длинами 13, 12, 6 является прямоугольным.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сумма двух углов параллелограмма равна 110, то градусная мера большего из углов равна 125.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равнобедренной трапеции диагонали равны.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134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71736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угол равен 75,то смежный с ним угол равен 105.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Любые две прямые имеют не менее одной общей точки.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расстояние от точки до прямой больше чем 2, то и длина любой наклонной, проведенной из данной точки к прямой, больше 2.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Центр описанной окружности около тупоугольного треугольника лежит вне этого треугольника.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134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714744" y="594360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Диагонали равнобедренной трапеции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два угла одного треугольника равны двум углам другого треугольника, то такие треугольники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Вокруг любого прямоугольника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Стороны треугольника пропорциональны синусам противолежащих углов.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134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571736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прямые, содержащие биссектрисы углов треугольника, пересекаются в одной точке.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окружности, вписанной в квадрат, лежит на пересечении диагоналей.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окружности, описанной около треугольника, лежит на пересечении серединных перпендикуляров к сторонам треугольника.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любой прямоугольник можно вписать окружность.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123</a:t>
            </a:r>
          </a:p>
          <a:p>
            <a:pPr marL="514350" indent="-514350" algn="just"/>
            <a:r>
              <a:rPr lang="ru-RU" b="1" dirty="0" smtClean="0">
                <a:solidFill>
                  <a:schemeClr val="tx1"/>
                </a:solidFill>
              </a:rPr>
              <a:t> 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357422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трапеции равна произведению суммы оснований на высоту.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Сторона треугольника меньше суммы двух других его сторон.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угол меньше 90, то и смежный с ним угол также меньше 90.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два угла треугольника острые, то третий угол этого треугольника тупой.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2.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Улыбающееся лицо 17"/>
          <p:cNvSpPr/>
          <p:nvPr/>
        </p:nvSpPr>
        <p:spPr>
          <a:xfrm>
            <a:off x="2285984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Квадрат имеет две оси симметрии.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Правильный пятиугольник не имеет центра симметрии.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Равнобедренный треугольник не имеет центра симметрии.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Прямоугольник не имеет центра симметрии.</a:t>
            </a:r>
          </a:p>
          <a:p>
            <a:pPr marL="457200" indent="-457200" algn="just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Ответ 23    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929586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214678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78" y="1285860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Каждая сторона треугольника больше разности двух других сторон.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один угол треугольника больше 120, то каждый из других его углов меньше 30.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Внешний угол треугольника равен сумме двух внутренних углов треугольника не смежных с ним.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Любой внешний угол треугольника больше каждого внутреннего угла этого треугольника.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 13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3286116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01122" cy="5072098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точка пересечения высот треугольника лежит внутри этого треугольника, то треугольник является остроугольным.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Длина отрезка с концами в точках А(3;7) и В(15; - 2) равна 15.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круге радиуса 6 отмечен сектор, длина дуги которого равна 2</a:t>
            </a:r>
            <a:r>
              <a:rPr lang="ru-RU" b="1" dirty="0" smtClean="0">
                <a:solidFill>
                  <a:schemeClr val="tx1"/>
                </a:solidFill>
                <a:sym typeface="Symbol"/>
              </a:rPr>
              <a:t>, то площадь этого сектора равна 3 .</a:t>
            </a:r>
          </a:p>
          <a:p>
            <a:pPr marL="514350" indent="-514350" algn="just"/>
            <a:r>
              <a:rPr lang="ru-RU" b="1" smtClean="0">
                <a:solidFill>
                  <a:srgbClr val="C00000"/>
                </a:solidFill>
                <a:sym typeface="Symbol"/>
              </a:rPr>
              <a:t>Ответ: 12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2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285984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Сумма углов </a:t>
            </a:r>
            <a:r>
              <a:rPr lang="en-US" b="1" dirty="0" smtClean="0">
                <a:solidFill>
                  <a:schemeClr val="tx1"/>
                </a:solidFill>
              </a:rPr>
              <a:t>n –</a:t>
            </a:r>
            <a:r>
              <a:rPr lang="ru-RU" b="1" dirty="0" smtClean="0">
                <a:solidFill>
                  <a:schemeClr val="tx1"/>
                </a:solidFill>
              </a:rPr>
              <a:t> угольника равна180 (</a:t>
            </a:r>
            <a:r>
              <a:rPr lang="en-US" b="1" dirty="0" smtClean="0">
                <a:solidFill>
                  <a:schemeClr val="tx1"/>
                </a:solidFill>
              </a:rPr>
              <a:t>n </a:t>
            </a:r>
            <a:r>
              <a:rPr lang="ru-RU" b="1" dirty="0" smtClean="0">
                <a:solidFill>
                  <a:schemeClr val="tx1"/>
                </a:solidFill>
              </a:rPr>
              <a:t>– 2).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четырехугольнике две противоположные </a:t>
            </a:r>
            <a:r>
              <a:rPr lang="ru-RU" b="1" smtClean="0">
                <a:solidFill>
                  <a:schemeClr val="tx1"/>
                </a:solidFill>
              </a:rPr>
              <a:t>стороны равны, </a:t>
            </a:r>
            <a:r>
              <a:rPr lang="ru-RU" b="1" dirty="0" smtClean="0">
                <a:solidFill>
                  <a:schemeClr val="tx1"/>
                </a:solidFill>
              </a:rPr>
              <a:t>этот четырехугольник – параллелограмм.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Диагонали ромба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один из углов параллелограмма равен 60, то противоположный ему угол равен 120.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Ответ.1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214546" y="557214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55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Сумма внутренних углов при всех вершинах выпуклого пятиугольника равна 540.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Диагонали прямоугольника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Если  сумма противоположных углов четырехугольника  равна 180, то около него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5800" b="1" dirty="0" smtClean="0">
                <a:solidFill>
                  <a:schemeClr val="tx1"/>
                </a:solidFill>
              </a:rPr>
              <a:t> Если в параллелограмме диагонали равны, то он является прямоугольником.</a:t>
            </a:r>
          </a:p>
          <a:p>
            <a:pPr marL="514350" indent="-514350" algn="just"/>
            <a:r>
              <a:rPr lang="ru-RU" sz="5800" b="1" dirty="0" smtClean="0">
                <a:solidFill>
                  <a:srgbClr val="C00000"/>
                </a:solidFill>
              </a:rPr>
              <a:t>Ответ.1234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714612" y="528638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Если расстояние между центрами окружностей равно 5, а их радиусы равны  25 и 20, то эти окружности касаются друг друга.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Если радиус окружности равен 13, а расстояние от хорды АВ до центра окружности равно 5, то длина хорды АВ = 18.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Вокруг любого ромба можно описать окружность.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Центром окружности, вписанной в треугольник, является точка пересечения серединных перпендикуляров к его сторонам.</a:t>
            </a:r>
          </a:p>
          <a:p>
            <a:pPr marL="514350" indent="-514350" algn="just"/>
            <a:r>
              <a:rPr lang="ru-RU" sz="2800" b="1" dirty="0" smtClean="0">
                <a:solidFill>
                  <a:srgbClr val="FF0000"/>
                </a:solidFill>
              </a:rPr>
              <a:t> Ответ. 1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8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Улыбающееся лицо 11"/>
          <p:cNvSpPr/>
          <p:nvPr/>
        </p:nvSpPr>
        <p:spPr>
          <a:xfrm>
            <a:off x="2786050" y="5943600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501122" cy="5143536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Сумма квадратов диагоналей ромба равна сумме квадратов всех сторон ромба.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два прямоугольника подобны друг другу и площади этих прямоугольников равны , то эти прямоугольники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Треугольник с длинами сторон 36, 45, 54 является прямоугольным.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два угла одного треугольника равны двум углам другого треугольника, то такие треугольники подобны.</a:t>
            </a:r>
          </a:p>
          <a:p>
            <a:pPr marL="514350" indent="-514350" algn="just"/>
            <a:r>
              <a:rPr lang="ru-RU" b="1" dirty="0" smtClean="0">
                <a:solidFill>
                  <a:srgbClr val="FF0000"/>
                </a:solidFill>
              </a:rPr>
              <a:t>Ответ. 124</a:t>
            </a: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ru-RU" b="1" dirty="0">
              <a:solidFill>
                <a:srgbClr val="C00000"/>
              </a:solidFill>
            </a:endParaRPr>
          </a:p>
          <a:p>
            <a:pPr marL="514350" indent="-514350" algn="just"/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220574" y="385860"/>
            <a:ext cx="712602" cy="695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Улыбающееся лицо 12"/>
          <p:cNvSpPr/>
          <p:nvPr/>
        </p:nvSpPr>
        <p:spPr>
          <a:xfrm>
            <a:off x="2285984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параллелограмме </a:t>
            </a:r>
            <a:r>
              <a:rPr lang="en-US" b="1" dirty="0" smtClean="0">
                <a:solidFill>
                  <a:schemeClr val="tx1"/>
                </a:solidFill>
              </a:rPr>
              <a:t>ABCD</a:t>
            </a:r>
            <a:r>
              <a:rPr lang="ru-RU" b="1" dirty="0" smtClean="0">
                <a:solidFill>
                  <a:schemeClr val="tx1"/>
                </a:solidFill>
              </a:rPr>
              <a:t>, в котором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АВ = 10, ВС =11, </a:t>
            </a:r>
            <a:r>
              <a:rPr lang="en-US" b="1" dirty="0" smtClean="0">
                <a:solidFill>
                  <a:schemeClr val="tx1"/>
                </a:solidFill>
              </a:rPr>
              <a:t>BD = 15</a:t>
            </a:r>
            <a:r>
              <a:rPr lang="ru-RU" b="1" dirty="0" smtClean="0">
                <a:solidFill>
                  <a:schemeClr val="tx1"/>
                </a:solidFill>
              </a:rPr>
              <a:t>, угол А тупой. 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2.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Если треугольник имеет ось симметрии, то он равнобедренный.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3. Осевая симметрия не сохраняет расстояние между точками.</a:t>
            </a:r>
          </a:p>
          <a:p>
            <a:pPr marL="742950" indent="-742950" algn="just"/>
            <a:r>
              <a:rPr lang="ru-RU" b="1" dirty="0" smtClean="0">
                <a:solidFill>
                  <a:schemeClr val="tx1"/>
                </a:solidFill>
              </a:rPr>
              <a:t>4. Правильный шестиугольник имеет ровно шесть осей симметрии.</a:t>
            </a:r>
          </a:p>
          <a:p>
            <a:pPr marL="742950" indent="-742950" algn="just"/>
            <a:r>
              <a:rPr lang="ru-RU" b="1" dirty="0" smtClean="0">
                <a:solidFill>
                  <a:srgbClr val="C00000"/>
                </a:solidFill>
              </a:rPr>
              <a:t>Ответ: 124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929586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2643174" y="5643578"/>
            <a:ext cx="914400" cy="9144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 fontScale="85000" lnSpcReduction="20000"/>
          </a:bodyPr>
          <a:lstStyle/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1.Квадрат любой стороны треугольника равен сумме квадратов двух других сторон без удвоенного произведения этих сторон на синус угла между ними.</a:t>
            </a:r>
          </a:p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Любые два равносторонних треугольника подобны.</a:t>
            </a:r>
          </a:p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Треугольник АВС, у которого АВ = 4, ВС = 5, АС = 6, является прямоугольным.</a:t>
            </a:r>
          </a:p>
          <a:p>
            <a:pPr marL="457200" indent="-457200" algn="just"/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 прямоугольном треугольнике квадрат гипотенузы равен сумме квадратов катетов.</a:t>
            </a:r>
          </a:p>
          <a:p>
            <a:pPr marL="457200" indent="-457200" algn="just"/>
            <a:r>
              <a:rPr lang="ru-RU" b="1" dirty="0" smtClean="0">
                <a:solidFill>
                  <a:srgbClr val="FF0000"/>
                </a:solidFill>
              </a:rPr>
              <a:t>Ответ  4</a:t>
            </a:r>
          </a:p>
          <a:p>
            <a:pPr marL="457200" indent="-457200" algn="just"/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1857356" y="5429264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 ромбе диагонали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ромбе диагонали перпендикулярны.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прямоугольнике диагонали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прямоугольнике диагонали перпендикулярны.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любой трапеции диагонали равны.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23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428992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00066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две параллельные прямые пересечены секущей, то односторонние углы равны.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прямая пересекает одну из двух параллельных прямых, то она пересекает и другую.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Вписанные углы, опирающиеся на одну и туже дугу, равны. 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треугольника равна произведению его основания на высоту.</a:t>
            </a:r>
          </a:p>
          <a:p>
            <a:pPr marL="514350" indent="-514350" algn="l"/>
            <a:r>
              <a:rPr lang="ru-RU" b="1" dirty="0" smtClean="0">
                <a:solidFill>
                  <a:srgbClr val="C00000"/>
                </a:solidFill>
              </a:rPr>
              <a:t>Ответ: 23.</a:t>
            </a:r>
          </a:p>
          <a:p>
            <a:pPr marL="514350" indent="-51435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550070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Укажите номера верных утверждений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стороны правильного шестиугольника увеличить в три раза, то его площадь увеличится в 9 раз.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прямоугольника равна произведению двух его сторон.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многоугольника описанного около окружности, равна четверти произведения его периметра на диаметр вписанной окружности.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прямоугольника равна произведению его катетов.</a:t>
            </a:r>
          </a:p>
          <a:p>
            <a:pPr marL="514350" indent="-514350" algn="just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Ответ 13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357166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14546" y="5643578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любом параллелограмме есть острый угол.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любой трапеции есть острый угол.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Существует параллелограмм, все углы которого острые.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Существует трапеция, все углы которого острые.</a:t>
            </a:r>
          </a:p>
          <a:p>
            <a:pPr marL="514350" indent="-514350" algn="just"/>
            <a:r>
              <a:rPr lang="ru-RU" b="1" dirty="0" smtClean="0">
                <a:solidFill>
                  <a:srgbClr val="FF0000"/>
                </a:solidFill>
              </a:rPr>
              <a:t>Ответ. 2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285984" y="5143512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029604" cy="785817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</a:rPr>
              <a:t>Выберите верное утверждение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143536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Площадь треугольника равна половине произведения его сторон на синус угла между ними.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Стороны треугольника пропорциональны синусам противолежащих углов.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Скалярное произведение двух ненулевых векторов равно нулю тогда и только тогда, когда эти векторы параллельны.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Поворот является движением.</a:t>
            </a:r>
          </a:p>
          <a:p>
            <a:pPr marL="514350" indent="-514350" algn="just"/>
            <a:r>
              <a:rPr lang="ru-RU" b="1" dirty="0" smtClean="0">
                <a:solidFill>
                  <a:srgbClr val="C00000"/>
                </a:solidFill>
              </a:rPr>
              <a:t>Ответ: 124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0" y="0"/>
            <a:ext cx="785786" cy="557234"/>
          </a:xfrm>
          <a:prstGeom prst="star5">
            <a:avLst>
              <a:gd name="adj" fmla="val 23987"/>
              <a:gd name="hf" fmla="val 105146"/>
              <a:gd name="vf" fmla="val 11055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21205416">
            <a:off x="7722450" y="73775"/>
            <a:ext cx="1357290" cy="1200152"/>
          </a:xfrm>
          <a:prstGeom prst="rt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310634">
            <a:off x="7066743" y="1372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58148" y="0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7358082" y="5429264"/>
            <a:ext cx="914400" cy="914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1291</Words>
  <Application>Microsoft Office PowerPoint</Application>
  <PresentationFormat>Экран (4:3)</PresentationFormat>
  <Paragraphs>192</Paragraphs>
  <Slides>25</Slides>
  <Notes>25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Формула</vt:lpstr>
      <vt:lpstr>Решение  заданий  ГИА Модуль Геометрия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Укажите номера верных утверждений</vt:lpstr>
      <vt:lpstr>Выберите верное утверждение</vt:lpstr>
      <vt:lpstr>Выберите верное утверждение</vt:lpstr>
      <vt:lpstr>Выберите верное утверждение</vt:lpstr>
      <vt:lpstr>Выберите верное утверждение</vt:lpstr>
      <vt:lpstr>Выберите верное утверждение</vt:lpstr>
      <vt:lpstr>Укажите номера НЕВЕРНЫХ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  <vt:lpstr>Укажите номера верных  утверждений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 заданий  ГИА Модуль Геометрия</dc:title>
  <dc:creator>User</dc:creator>
  <cp:lastModifiedBy>Ольга</cp:lastModifiedBy>
  <cp:revision>38</cp:revision>
  <dcterms:created xsi:type="dcterms:W3CDTF">2013-02-23T14:52:09Z</dcterms:created>
  <dcterms:modified xsi:type="dcterms:W3CDTF">2026-01-26T04:48:41Z</dcterms:modified>
</cp:coreProperties>
</file>